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92" r:id="rId3"/>
    <p:sldId id="257" r:id="rId4"/>
    <p:sldId id="288" r:id="rId5"/>
    <p:sldId id="289" r:id="rId6"/>
    <p:sldId id="287" r:id="rId7"/>
    <p:sldId id="285" r:id="rId8"/>
    <p:sldId id="291" r:id="rId9"/>
    <p:sldId id="286" r:id="rId10"/>
    <p:sldId id="290" r:id="rId11"/>
    <p:sldId id="260" r:id="rId12"/>
    <p:sldId id="261" r:id="rId13"/>
    <p:sldId id="293" r:id="rId14"/>
    <p:sldId id="283" r:id="rId15"/>
    <p:sldId id="262" r:id="rId16"/>
    <p:sldId id="267" r:id="rId17"/>
    <p:sldId id="268" r:id="rId18"/>
    <p:sldId id="284" r:id="rId19"/>
    <p:sldId id="269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1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7DAA451-7B06-49EB-8C7A-C7D30A5334EB}" type="datetimeFigureOut">
              <a:rPr lang="ru-RU"/>
              <a:pPr>
                <a:defRPr/>
              </a:pPr>
              <a:t>26.10.2023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1063329-E1A8-4890-BB69-B7DE6E5BEA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063329-E1A8-4890-BB69-B7DE6E5BEAFD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75844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048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8A0DDD7-4B63-4522-B137-8F841335D3E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3EA07-B3D7-4A1C-A7D1-C3427DA9B80C}" type="datetimeFigureOut">
              <a:rPr lang="ru-RU"/>
              <a:pPr>
                <a:defRPr/>
              </a:pPr>
              <a:t>26.10.2023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A7B1C1-8AB0-43C7-AE0B-C3CC7B2912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AB62C9-3E0A-4392-9791-7668AAD7617D}" type="datetimeFigureOut">
              <a:rPr lang="ru-RU"/>
              <a:pPr>
                <a:defRPr/>
              </a:pPr>
              <a:t>26.10.2023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93DB5D-573C-49DD-AC83-8EEDA7BC21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40B7D-DC24-46BF-B2D9-25166FCCDDAB}" type="datetimeFigureOut">
              <a:rPr lang="ru-RU"/>
              <a:pPr>
                <a:defRPr/>
              </a:pPr>
              <a:t>26.10.2023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C70DA7-0F8C-4AF7-A54E-516368F817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118BA-16A5-4DE7-80C3-904B1F73F985}" type="datetimeFigureOut">
              <a:rPr lang="ru-RU"/>
              <a:pPr>
                <a:defRPr/>
              </a:pPr>
              <a:t>26.10.2023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387E06-A916-4F5D-AD77-A99851CFBC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858472-80CD-4652-A2D1-FCE3BC8C9D82}" type="datetimeFigureOut">
              <a:rPr lang="ru-RU"/>
              <a:pPr>
                <a:defRPr/>
              </a:pPr>
              <a:t>26.10.2023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B80AF-B0AE-4F9B-85D5-7A0FB64359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99415-7B5C-49CC-BAD6-1581B3D0BA6A}" type="datetimeFigureOut">
              <a:rPr lang="ru-RU"/>
              <a:pPr>
                <a:defRPr/>
              </a:pPr>
              <a:t>26.10.2023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7C6BAA-A999-4C66-9E27-4F28AB3D2C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9D879-0134-4520-921D-A5FC6AE69DE4}" type="datetimeFigureOut">
              <a:rPr lang="ru-RU"/>
              <a:pPr>
                <a:defRPr/>
              </a:pPr>
              <a:t>26.10.2023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88B8A6-7482-4BDD-90F4-E1FB61866E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58CC86-729D-4238-81C9-BDE6F333C552}" type="datetimeFigureOut">
              <a:rPr lang="ru-RU"/>
              <a:pPr>
                <a:defRPr/>
              </a:pPr>
              <a:t>26.10.2023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9FFFA5-11CA-4F4D-8215-F0F2DA8F1E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1C2555-C683-4E87-BBE7-92D64797AD4C}" type="datetimeFigureOut">
              <a:rPr lang="ru-RU"/>
              <a:pPr>
                <a:defRPr/>
              </a:pPr>
              <a:t>26.10.2023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E821B-EAF3-4F74-8F49-F8952D695B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6F34A-BCB2-4CE9-9389-B91D8A8DC7B7}" type="datetimeFigureOut">
              <a:rPr lang="ru-RU"/>
              <a:pPr>
                <a:defRPr/>
              </a:pPr>
              <a:t>26.10.2023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987A0F-521B-4E50-AE18-BE34C3D9FC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E7AB69-5900-4C98-93E4-CC1509DE6CA3}" type="datetimeFigureOut">
              <a:rPr lang="ru-RU"/>
              <a:pPr>
                <a:defRPr/>
              </a:pPr>
              <a:t>26.10.2023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511ABB-DF66-4CEC-A273-EFF75FCB80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2739277-534C-48FC-A96A-CC04138543DC}" type="datetimeFigureOut">
              <a:rPr lang="ru-RU"/>
              <a:pPr>
                <a:defRPr/>
              </a:pPr>
              <a:t>26.10.2023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514CDF0-5A9E-4D27-A1CF-D40C1D681F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yandex.kz/search/?clid=9582&amp;text=%D0%9C%D0%B0%D0%B2%D0%B7%D0%BE%D0%BB%D0%B5%D0%B9%20%D0%B2%20%D0%93%D0%B0%D0%BB%D0%B8%D0%BA%D0%B0%D1%80%D0%BD%D0%B0%D1%81%D0%B5&amp;rdrnd=725744&amp;lr=10306&amp;ento=0zH4sIAAAAAAAAA42OT1LCMBxGZ1g5Ll15B2fkR_8gXUqAljZWkmrbdNckNIANMFBS6bG8lNcQOIG7t3nf--7vDqd24LqO9_Dbq4_N87HWaEOicUDrZUASHMQVt6kr_M8hySkIPdtIvzZ8_arD9bjLbbkvrbpi1gyKTAzFNrXfOnJ-_yAOWolonIc191NrqlzN7bCR2fdqkcWGZwPD1W6LVAplTo8FnS8hCkgj0QhYq4BVVHkIAOdUJROqJDrfuEEtqp0I2bGRebgpUu9YZu5h-uXtZEBb0e0MtsMB3t5-tUVG9yxxjdDCSKs-lEmf6MsGMHxtdYBfqIqRA2w0_Hd_7USTPFxx3ey5lpXwZ2eWQRJI1AfsKMB9YpoLswU5ef4C2IQYiZ6ABVffeeyJn3n5B5JuppV6AQAA&amp;noreask=1&amp;es_context=0zH4sIAAAAAAAAAzWMOwrCUBBFEQv1VbamshYG3m8mM6XWCm7hJaQQB5HERNyRa3AZbkgTP7c6nMu9xX1kpnV7dezJm0lP7AKZ2aAwp2g_raAT-5MUmL8TxCjz1z-jbO9I2HpyltBGIQYXh5MQxAp6cYFzJCiSplNZ1aC5Vl2lPR3boobbGTpNIAE26y0gMS7HK7Nr9XIoNTXN4pE939lGkpOvAAAA" TargetMode="External"/><Relationship Id="rId3" Type="http://schemas.openxmlformats.org/officeDocument/2006/relationships/hyperlink" Target="https://yandex.kz/search/?clid=9582&amp;text=%D0%9F%D0%B8%D1%80%D0%B0%D0%BC%D0%B8%D0%B4%D0%B0%20%D0%A5%D0%B5%D0%BE%D0%BF%D1%81%D0%B0&amp;rdrnd=725744&amp;lr=10306&amp;ento=0zH4sIAAAAAAAAA42OTVLCMABGZ9g449KVd3BGQn-QLiVAaxsrSbVtumsSGsAEGFpS6cE8g_dw4YynEDiBu7d53_uur_aHdjSwhzc_PVU397XScI2jcUDUIsAJCuKK2cTl_tsQ5wRwPVsLXxm2etThatzlttiVlqqoNQNFxod8k9rPHT6-vGIHLnk0zkPF_NSaSlczO2xE9rGcZ7Fh2cAwud1AmYIyJ3VBnhYgCnAj4AjQVgJaEelBAFBOZDIhUsDjhRvYQuVE0I6NyMN1kXp1mbn76bu3FQFpebc1yA4HaHP51RYZ2dHENVxzIyy1L5M-1qcNQNG51QH0QGQMHUBHw3_3V040ycMl082OaVFxf3akGUgCAfsAORKgPjbNiekcHzx_DugEGwHvAA3OvnPb-_38_voDse64AXkBAAA&amp;noreask=1&amp;es_context=0zH4sIAAAAAAAAAzWMOwrCUBBFEQv1VbamshYG3m8mM6XWCm7hJaQQB5HERNyRa3AZbkgTP7c6nMu9xX1kpnV7dezJm0lP7AKZ2aAwp2g_raAT-5MUmL8TxCjz1z-jbO9I2HpyltBGIQYXh5MQxAp6cYFzJCiSplNZ1aC5Vl2lPR3boobbGTpNIAE26y0gMS7HK7Nr9XIoNTXN4pE939lGkpOvAAAA" TargetMode="External"/><Relationship Id="rId7" Type="http://schemas.openxmlformats.org/officeDocument/2006/relationships/hyperlink" Target="https://yandex.kz/search/?clid=9582&amp;text=%D0%A5%D1%80%D0%B0%D0%BC%20%D0%90%D1%80%D1%82%D0%B5%D0%BC%D0%B8%D0%B4%D1%8B%20%D0%AD%D1%84%D0%B5%D1%81%D1%81%D0%BA%D0%BE%D0%B9&amp;rdrnd=725744&amp;lr=10306&amp;ento=0zH4sIAAAAAAAAA42OTXKCMABGZ9y1y656h87UyI-FZY0KhZSa0AJhRxKJP4k6gqFyht6z16h6gu7e5n3vu787nrqRO7Y97-F3oJr2uVEabnA8CYlahjhFYVIzm7g8-BrjggCu5xsRKMPWrzpaT_rCFofKUjW15qDM-ZjvMvu9x-ePT-zAFY8nRaRYkFkz6WpmR63Iv1eLPDEsHxkm9zsoM1AVpCnJ2xLEIW4F9ADtJKA1kT4EABVEplMiBTzfuIUdVE4M7cSIItqUmd9UuXucbf29CEnH-71BdjRCu9uvrszJgaau4ZobYaljlQ6xvmwAiq6tHqAXIhPoAOqN_91fO_G0iFZMtwemRc2D-ZnmIA0FHALkSICG2LQXpgt88oMFoFNsBHwCNLz6zuPgp2u2f93tfeJ7AQAA&amp;noreask=1&amp;es_context=0zH4sIAAAAAAAAAzWMOwrCUBBFEQv1VbamshYG3m8mM6XWCm7hJaQQB5HERNyRa3AZbkgTP7c6nMu9xX1kpnV7dezJm0lP7AKZ2aAwp2g_raAT-5MUmL8TxCjz1z-jbO9I2HpyltBGIQYXh5MQxAp6cYFzJCiSplNZ1aC5Vl2lPR3boobbGTpNIAE26y0gMS7HK7Nr9XIoNTXN4pE939lGkpOvAAAA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andex.kz/search/?clid=9582&amp;text=%D0%9A%D0%BE%D0%BB%D0%BE%D1%81%D1%81%20%D0%A0%D0%BE%D0%B4%D0%BE%D1%81%D1%81%D0%BA%D0%B8%D0%B9&amp;rdrnd=725744&amp;lr=10306&amp;ento=0zH4sIAAAAAAAAA42OT1LCMBxGZ1w5Ll15BGeckR_9g3QpAVrbWEmqbdNdm9AAJsBASaUX9A5ewGsInMDd27zvfTfXu0PruX0Pbn-v1L553CuNViQaBVTNA5LgIK4rm7rc_xiQnALX05XwlamWzzpcjrrcFtvSUjWzplBkfMDXqf3akePbO3HQgkejPFSVn1oT6erKDhuRfS1mWWyqrG8quVkjmUKZ031BX-YQBaQRaAislcBqKj0EgHMqkzGVAh0v3KAWKSdCdmxEHq6K1NuXmbubfHobEdCWdxuD7bCP15dfbZHRLUtcwzU3wlK7MukRfdoAhs-tDvATlTFygA0H_-4vnWich4tKN9tKi5r70yPLIAkE6gF2JOAeMc2J2YwcPH8GbEyMQA_AgrPv3F3d65_vPzVrRYx6AQAA&amp;noreask=1&amp;es_context=0zH4sIAAAAAAAAAzWMOwrCUBBFEQv1VbamshYG3m8mM6XWCm7hJaQQB5HERNyRa3AZbkgTP7c6nMu9xX1kpnV7dezJm0lP7AKZ2aAwp2g_raAT-5MUmL8TxCjz1z-jbO9I2HpyltBGIQYXh5MQxAp6cYFzJCiSplNZ1aC5Vl2lPR3boobbGTpNIAE26y0gMS7HK7Nr9XIoNTXN4pE939lGkpOvAAAA" TargetMode="External"/><Relationship Id="rId5" Type="http://schemas.openxmlformats.org/officeDocument/2006/relationships/hyperlink" Target="https://yandex.kz/search/?clid=9582&amp;text=%D0%92%D0%B8%D1%81%D1%8F%D1%87%D0%B8%D0%B5%20%D1%81%D0%B0%D0%B4%D1%8B%20%D0%A1%D0%B5%D0%BC%D0%B8%D1%80%D0%B0%D0%BC%D0%B8%D0%B4%D1%8B&amp;rdrnd=725744&amp;lr=10306&amp;ento=0zH4sIAAAAAAAAA42OT3KCMBxGZ5zpol121Tt0pv7kn7IsUaFAqQktEHaQSNQGdQRD5Qg9XW_Ra1Q9QXdv87733d0ejt3IHFsG3P8OZNM-NbJGGxw4HpFLD8ehF1WlTkzmflg4I8Dq-Ya7UpXr59pfO32m832hyYpqc8hTZrFtor_2-PT2jg20YoGT-bJ0E20mzLrU_ZanX6tFGqkyHalS7LZIJFBkpMnJyxICD7ccTYB2AmhFhI0AwoyIeEoER6crt6hD0giQHime-Zs8sZsiNQ-zT3vHPdKxfqdC3R-F2-uvLk_JnsamYjVTXJOHIh7i-rwBNLy0egjHRETIADqx_t1fG8E081dl3e7LmlfMnZ9oCrHH0RBCQ0A4xKo9M13go-0ugE6x4ugRqHfxjYfBjfP98wewYgE_ewEAAA&amp;noreask=1&amp;es_context=0zH4sIAAAAAAAAAzWMOwrCUBBFEQv1VbamshYG3m8mM6XWCm7hJaQQB5HERNyRa3AZbkgTP7c6nMu9xX1kpnV7dezJm0lP7AKZ2aAwp2g_raAT-5MUmL8TxCjz1z-jbO9I2HpyltBGIQYXh5MQxAp6cYFzJCiSplNZ1aC5Vl2lPR3boobbGTpNIAE26y0gMS7HK7Nr9XIoNTXN4pE939lGkpOvAAAA" TargetMode="External"/><Relationship Id="rId4" Type="http://schemas.openxmlformats.org/officeDocument/2006/relationships/hyperlink" Target="https://yandex.kz/search/?clid=9582&amp;text=%D0%90%D0%BB%D0%B5%D0%BA%D1%81%D0%B0%D0%BD%D0%B4%D1%80%D0%B8%D0%B9%D1%81%D0%BA%D0%B8%D0%B9%20%D0%BC%D0%B0%D1%8F%D0%BA&amp;rdrnd=725744&amp;lr=10306&amp;ento=0zH4sIAAAAAAAAA42OQVLCMABFZ1w5Lly48g7OSGhLpUsJ0NrGSlJtmu6ahAYwAYaWVHphryFwAndv8_77d7eHYzccO77z8Hujm_a50QZucDKJiF5GOENRWnOXjET45eOCAGHmGxlqy9evJl5P-sKV-8rRNXPmoKTCF9vcfe_x6eMTe3AlkkkRax7mzkyNDHfjVtKf1YKmltOh5Wq3hSoHVUGakrwtQRLhVsIxYJ0CrCYqgACggqhsSpSEpyu3sIPaS6CbWlnEmzIPmoqODrPvYCcj0ol-Z5EbD9H2-qsrKdmzbGSFEVY6-lBlA2zOG4ChS6sH6IWoFHqAjf1_99deMi3iFTftnhtZi3B-YhRkkYQDgDwF0ADb9sxsgY9BuABsiq2ET4BFF997vPEVvf8Dx9n7uHoBAAA&amp;noreask=1&amp;es_context=0zH4sIAAAAAAAAAzWMOwrCUBBFEQv1VbamshYG3m8mM6XWCm7hJaQQB5HERNyRa3AZbkgTP7c6nMu9xX1kpnV7dezJm0lP7AKZ2aAwp2g_raAT-5MUmL8TxCjz1z-jbO9I2HpyltBGIQYXh5MQxAp6cYFzJCiSplNZ1aC5Vl2lPR3boobbGTpNIAE26y0gMS7HK7Nr9XIoNTXN4pE939lGkpOvAAAA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yandex.kz/search/?clid=9582&amp;text=%D0%9F%D0%B8%D1%80%D0%B0%D0%BC%D0%B8%D0%B4%D0%B0%20%D0%A5%D0%B5%D0%BE%D0%BF%D1%81%D0%B0&amp;rdrnd=725744&amp;lr=10306&amp;ento=0zH4sIAAAAAAAAA42OTVLCMABGZ9g449KVd3BGQn-QLiVAaxsrSbVtumsSGsAEGFpS6cE8g_dw4YynEDiBu7d53_uur_aHdjSwhzc_PVU397XScI2jcUDUIsAJCuKK2cTl_tsQ5wRwPVsLXxm2etThatzlttiVlqqoNQNFxod8k9rPHT6-vGIHLnk0zkPF_NSaSlczO2xE9rGcZ7Fh2cAwud1AmYIyJ3VBnhYgCnAj4AjQVgJaEelBAFBOZDIhUsDjhRvYQuVE0I6NyMN1kXp1mbn76bu3FQFpebc1yA4HaHP51RYZ2dHENVxzIyy1L5M-1qcNQNG51QH0QGQMHUBHw3_3V040ycMl082OaVFxf3akGUgCAfsAORKgPjbNiekcHzx_DugEGwHvAA3OvnPb-_38_voDse64AXkBAAA&amp;noreask=1&amp;es_context=0zH4sIAAAAAAAAAzWMOwrCUBBFEQv1VbamshYG3m8mM6XWCm7hJaQQB5HERNyRa3AZbkgTP7c6nMu9xX1kpnV7dezJm0lP7AKZ2aAwp2g_raAT-5MUmL8TxCjz1z-jbO9I2HpyltBGIQYXh5MQxAp6cYFzJCiSplNZ1aC5Vl2lPR3boobbGTpNIAE26y0gMS7HK7Nr9XIoNTXN4pE939lGkpOvAAAA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yandex.kz/search/?clid=9582&amp;text=%D0%A5%D1%80%D0%B0%D0%BC%20%D0%90%D1%80%D1%82%D0%B5%D0%BC%D0%B8%D0%B4%D1%8B%20%D0%AD%D1%84%D0%B5%D1%81%D1%81%D0%BA%D0%BE%D0%B9&amp;rdrnd=725744&amp;lr=10306&amp;ento=0zH4sIAAAAAAAAA42OTXKCMABGZ9y1y656h87UyI-FZY0KhZSa0AJhRxKJP4k6gqFyht6z16h6gu7e5n3vu787nrqRO7Y97-F3oJr2uVEabnA8CYlahjhFYVIzm7g8-BrjggCu5xsRKMPWrzpaT_rCFofKUjW15qDM-ZjvMvu9x-ePT-zAFY8nRaRYkFkz6WpmR63Iv1eLPDEsHxkm9zsoM1AVpCnJ2xLEIW4F9ADtJKA1kT4EABVEplMiBTzfuIUdVE4M7cSIItqUmd9UuXucbf29CEnH-71BdjRCu9uvrszJgaau4ZobYaljlQ6xvmwAiq6tHqAXIhPoAOqN_91fO_G0iFZMtwemRc2D-ZnmIA0FHALkSICG2LQXpgt88oMFoFNsBHwCNLz6zuPgp2u2f93tfeJ7AQAA&amp;noreask=1&amp;es_context=0zH4sIAAAAAAAAAzWMOwrCUBBFEQv1VbamshYG3m8mM6XWCm7hJaQQB5HERNyRa3AZbkgTP7c6nMu9xX1kpnV7dezJm0lP7AKZ2aAwp2g_raAT-5MUmL8TxCjz1z-jbO9I2HpyltBGIQYXh5MQxAp6cYFzJCiSplNZ1aC5Vl2lPR3boobbGTpNIAE26y0gMS7HK7Nr9XIoNTXN4pE939lGkpOvAAAA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yandex.kz/search/?clid=9582&amp;text=%D0%92%D0%B8%D1%81%D1%8F%D1%87%D0%B8%D0%B5%20%D1%81%D0%B0%D0%B4%D1%8B%20%D0%A1%D0%B5%D0%BC%D0%B8%D1%80%D0%B0%D0%BC%D0%B8%D0%B4%D1%8B&amp;rdrnd=725744&amp;lr=10306&amp;ento=0zH4sIAAAAAAAAA42OT3KCMBxGZ5zpol121Tt0pv7kn7IsUaFAqQktEHaQSNQGdQRD5Qg9XW_Ra1Q9QXdv87733d0ejt3IHFsG3P8OZNM-NbJGGxw4HpFLD8ehF1WlTkzmflg4I8Dq-Ya7UpXr59pfO32m832hyYpqc8hTZrFtor_2-PT2jg20YoGT-bJ0E20mzLrU_ZanX6tFGqkyHalS7LZIJFBkpMnJyxICD7ccTYB2AmhFhI0AwoyIeEoER6crt6hD0giQHime-Zs8sZsiNQ-zT3vHPdKxfqdC3R-F2-uvLk_JnsamYjVTXJOHIh7i-rwBNLy0egjHRETIADqx_t1fG8E081dl3e7LmlfMnZ9oCrHH0RBCQ0A4xKo9M13go-0ugE6x4ugRqHfxjYfBjfP98wewYgE_ewEAAA&amp;noreask=1&amp;es_context=0zH4sIAAAAAAAAAzWMOwrCUBBFEQv1VbamshYG3m8mM6XWCm7hJaQQB5HERNyRa3AZbkgTP7c6nMu9xX1kpnV7dezJm0lP7AKZ2aAwp2g_raAT-5MUmL8TxCjz1z-jbO9I2HpyltBGIQYXh5MQxAp6cYFzJCiSplNZ1aC5Vl2lPR3boobbGTpNIAE26y0gMS7HK7Nr9XIoNTXN4pE939lGkpOvAAAA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yandex.kz/search/?clid=9582&amp;text=%D0%A2%D0%B0%D0%B4%D0%B6%20%D0%BC%D0%B0%D1%85%D0%B0%D0%BB&amp;rdrnd=368758&amp;lr=10306&amp;msp=1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988840"/>
            <a:ext cx="8568952" cy="14700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6000" b="1" dirty="0" smtClean="0">
                <a:latin typeface="Arial" pitchFamily="34" charset="0"/>
                <a:cs typeface="Arial" pitchFamily="34" charset="0"/>
              </a:rPr>
              <a:t>Исторические аспекты проектного дела</a:t>
            </a:r>
            <a:endParaRPr lang="ru-RU" sz="6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лекции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Исторические проекты античности и средневековья</a:t>
            </a:r>
          </a:p>
          <a:p>
            <a:r>
              <a:rPr lang="ru-RU" dirty="0" smtClean="0"/>
              <a:t>2. Проекты 20 и 21 веков</a:t>
            </a:r>
          </a:p>
          <a:p>
            <a:r>
              <a:rPr lang="ru-RU" dirty="0" smtClean="0"/>
              <a:t>3. </a:t>
            </a:r>
            <a:r>
              <a:rPr lang="ru-RU" dirty="0"/>
              <a:t>История </a:t>
            </a:r>
            <a:r>
              <a:rPr lang="ru-RU" dirty="0" smtClean="0"/>
              <a:t>и этапы развития </a:t>
            </a:r>
            <a:r>
              <a:rPr lang="ru-RU" dirty="0"/>
              <a:t>проектного </a:t>
            </a:r>
            <a:r>
              <a:rPr lang="ru-RU" dirty="0" smtClean="0"/>
              <a:t>менеджмента</a:t>
            </a:r>
          </a:p>
          <a:p>
            <a:r>
              <a:rPr lang="ru-RU" dirty="0" smtClean="0"/>
              <a:t>4. </a:t>
            </a:r>
            <a:r>
              <a:rPr lang="ru-RU" smtClean="0"/>
              <a:t>Стандарты управления </a:t>
            </a:r>
            <a:r>
              <a:rPr lang="ru-RU" dirty="0"/>
              <a:t>проектами</a:t>
            </a:r>
            <a:r>
              <a:rPr lang="ru-RU" dirty="0" smtClean="0"/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4408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ПРОЕКТЫ АНТИЧНОСТИ</a:t>
            </a:r>
          </a:p>
        </p:txBody>
      </p:sp>
      <p:sp>
        <p:nvSpPr>
          <p:cNvPr id="15362" name="Содержимое 2"/>
          <p:cNvSpPr>
            <a:spLocks noGrp="1"/>
          </p:cNvSpPr>
          <p:nvPr>
            <p:ph idx="1"/>
          </p:nvPr>
        </p:nvSpPr>
        <p:spPr>
          <a:xfrm>
            <a:off x="357188" y="1214438"/>
            <a:ext cx="8501062" cy="5429250"/>
          </a:xfrm>
        </p:spPr>
        <p:txBody>
          <a:bodyPr/>
          <a:lstStyle/>
          <a:p>
            <a:pPr marL="0" indent="0">
              <a:lnSpc>
                <a:spcPct val="90000"/>
              </a:lnSpc>
              <a:buClr>
                <a:schemeClr val="bg2"/>
              </a:buClr>
              <a:buNone/>
            </a:pPr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Пирамида Хеопса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Александрийский маяк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Висячие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сады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Семирамиды</a:t>
            </a:r>
          </a:p>
          <a:p>
            <a:r>
              <a:rPr lang="ru-RU" b="1" dirty="0">
                <a:hlinkClick r:id="rId6"/>
              </a:rPr>
              <a:t>Колосс Родосский</a:t>
            </a:r>
          </a:p>
          <a:p>
            <a:r>
              <a:rPr lang="ru-RU" b="1" dirty="0">
                <a:hlinkClick r:id="rId7"/>
              </a:rPr>
              <a:t>Храм Артемиды Эфесской</a:t>
            </a:r>
          </a:p>
          <a:p>
            <a:r>
              <a:rPr lang="ru-RU" b="1" dirty="0" smtClean="0">
                <a:hlinkClick r:id="rId8"/>
              </a:rPr>
              <a:t>Гробница царя </a:t>
            </a:r>
            <a:r>
              <a:rPr lang="ru-RU" b="1" dirty="0" err="1" smtClean="0">
                <a:hlinkClick r:id="rId8"/>
              </a:rPr>
              <a:t>Мавсола</a:t>
            </a:r>
            <a:r>
              <a:rPr lang="ru-RU" b="1" dirty="0" smtClean="0">
                <a:hlinkClick r:id="rId8"/>
              </a:rPr>
              <a:t> </a:t>
            </a:r>
            <a:r>
              <a:rPr lang="ru-RU" b="1" dirty="0">
                <a:hlinkClick r:id="rId8"/>
              </a:rPr>
              <a:t>в </a:t>
            </a:r>
            <a:r>
              <a:rPr lang="ru-RU" b="1" dirty="0" err="1" smtClean="0">
                <a:hlinkClick r:id="rId8"/>
              </a:rPr>
              <a:t>Галикарнасе</a:t>
            </a:r>
            <a:endParaRPr lang="ru-RU" b="1" dirty="0" smtClean="0">
              <a:hlinkClick r:id="rId8"/>
            </a:endParaRPr>
          </a:p>
          <a:p>
            <a:r>
              <a:rPr lang="ru-RU" b="1" dirty="0" smtClean="0">
                <a:hlinkClick r:id="rId8"/>
              </a:rPr>
              <a:t>Статуя Зевса в Олимпии</a:t>
            </a:r>
          </a:p>
          <a:p>
            <a:pPr marL="0" indent="0">
              <a:buNone/>
            </a:pPr>
            <a:endParaRPr lang="ru-RU" dirty="0">
              <a:hlinkClick r:id="rId8"/>
            </a:endParaRPr>
          </a:p>
          <a:p>
            <a:pPr marL="514350" indent="-514350">
              <a:buFont typeface="+mj-lt"/>
              <a:buAutoNum type="arabicPeriod"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  <a:hlinkClick r:id="rId5"/>
            </a:endParaRPr>
          </a:p>
          <a:p>
            <a:endParaRPr lang="ru-RU" dirty="0">
              <a:hlinkClick r:id="rId4"/>
            </a:endParaRPr>
          </a:p>
          <a:p>
            <a:pPr marL="609600" indent="-609600">
              <a:lnSpc>
                <a:spcPct val="90000"/>
              </a:lnSpc>
              <a:buClr>
                <a:schemeClr val="bg2"/>
              </a:buClr>
            </a:pPr>
            <a:endParaRPr lang="ru-RU" sz="2400" b="1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Пирамида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Хеопса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Египте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4098" name="Picture 2" descr="https://magistika.com/uploads/files/113_3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17638"/>
            <a:ext cx="7200800" cy="4963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0678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hlinkClick r:id="rId2"/>
              </a:rPr>
              <a:t>Храм Артемиды Эфесской</a:t>
            </a:r>
          </a:p>
        </p:txBody>
      </p:sp>
      <p:pic>
        <p:nvPicPr>
          <p:cNvPr id="5122" name="Picture 2" descr="https://history-doc.ru/wp-content/uploads/2018/02/hram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645" y="1600200"/>
            <a:ext cx="7714709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5078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Висячие сады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Семирамиды Вавилон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  <a:hlinkClick r:id="rId2"/>
            </a:endParaRPr>
          </a:p>
        </p:txBody>
      </p:sp>
      <p:pic>
        <p:nvPicPr>
          <p:cNvPr id="3074" name="Picture 2" descr="https://avatars.dzeninfra.ru/get-zen_doc/3144955/pub_5ee5fb0d76f3fc727f67861b_5ee5feded82e982b889dc28b/scale_1200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800323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8916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>
                <a:hlinkClick r:id="rId2"/>
              </a:rPr>
              <a:t>Тадж</a:t>
            </a:r>
            <a:r>
              <a:rPr lang="ru-RU" dirty="0">
                <a:hlinkClick r:id="rId2"/>
              </a:rPr>
              <a:t> </a:t>
            </a:r>
            <a:r>
              <a:rPr lang="ru-RU" b="1" dirty="0" smtClean="0">
                <a:hlinkClick r:id="rId2"/>
              </a:rPr>
              <a:t>махал</a:t>
            </a:r>
            <a:r>
              <a:rPr lang="ru-RU" b="1" dirty="0" smtClean="0"/>
              <a:t>  в Индии</a:t>
            </a:r>
            <a:endParaRPr lang="ru-RU" dirty="0"/>
          </a:p>
        </p:txBody>
      </p:sp>
      <p:pic>
        <p:nvPicPr>
          <p:cNvPr id="1026" name="Picture 2" descr="https://tourweek.ru/storage/web/source/uploads/ckeditor/1574264450_tadzh-mahal-hram-indija-9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867" y="1600200"/>
            <a:ext cx="5688265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80898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Мавзолей </a:t>
            </a:r>
            <a:r>
              <a:rPr lang="ru-RU" dirty="0" err="1" smtClean="0"/>
              <a:t>Ясави</a:t>
            </a:r>
            <a:r>
              <a:rPr lang="ru-RU" dirty="0" smtClean="0"/>
              <a:t> в Туркестане</a:t>
            </a:r>
            <a:endParaRPr lang="ru-RU" dirty="0"/>
          </a:p>
        </p:txBody>
      </p:sp>
      <p:pic>
        <p:nvPicPr>
          <p:cNvPr id="7170" name="Picture 2" descr="https://img-fotki.yandex.ru/get/904305/13927867.ed/0_1e712e_6ab02572_orig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844824"/>
            <a:ext cx="7344816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4017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Оперный театр в Сиднее (Австралия)</a:t>
            </a:r>
            <a:endParaRPr lang="ru-RU" dirty="0"/>
          </a:p>
        </p:txBody>
      </p:sp>
      <p:pic>
        <p:nvPicPr>
          <p:cNvPr id="2050" name="Picture 2" descr="https://mykaleidoscope.ru/x/uploads/posts/2022-09/1663399687_1-mykaleidoscope-ru-p-opernii-teatr-v-avstralii-krasivo-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361" y="1600200"/>
            <a:ext cx="639127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20878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</a:t>
            </a:r>
            <a:r>
              <a:rPr lang="ru-RU" dirty="0"/>
              <a:t>Хан </a:t>
            </a:r>
            <a:r>
              <a:rPr lang="ru-RU" dirty="0" err="1"/>
              <a:t>Шатыр</a:t>
            </a:r>
            <a:r>
              <a:rPr lang="ru-RU" dirty="0"/>
              <a:t>» в </a:t>
            </a:r>
            <a:r>
              <a:rPr lang="ru-RU" dirty="0" smtClean="0"/>
              <a:t>Астане</a:t>
            </a:r>
            <a:r>
              <a:rPr lang="ru-RU" dirty="0"/>
              <a:t> </a:t>
            </a:r>
          </a:p>
        </p:txBody>
      </p:sp>
      <p:pic>
        <p:nvPicPr>
          <p:cNvPr id="6146" name="Picture 2" descr="https://sportishka.com/uploads/posts/2022-11/1667542480_61-sportishka-com-p-bassein-khan-shatir-krasivo-6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1987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История развития проектного менеджмента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8137"/>
            <a:ext cx="5043488" cy="4525963"/>
          </a:xfrm>
        </p:spPr>
        <p:txBody>
          <a:bodyPr rtlCol="0">
            <a:normAutofit fontScale="55000" lnSpcReduction="20000"/>
          </a:bodyPr>
          <a:lstStyle/>
          <a:p>
            <a:pPr algn="ctr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/>
              <a:t>За рубежом</a:t>
            </a:r>
          </a:p>
          <a:p>
            <a:pPr algn="ctr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b="1" dirty="0" smtClean="0"/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1937 г.  - </a:t>
            </a:r>
            <a:r>
              <a:rPr lang="ru-RU" dirty="0" smtClean="0"/>
              <a:t>Разработка матричной организации управления для осуществления проектов в </a:t>
            </a:r>
            <a:r>
              <a:rPr lang="en-US" dirty="0" smtClean="0"/>
              <a:t>US Air Corp. </a:t>
            </a:r>
            <a:r>
              <a:rPr lang="ru-RU" dirty="0" smtClean="0"/>
              <a:t>и</a:t>
            </a:r>
            <a:r>
              <a:rPr lang="en-US" dirty="0" smtClean="0"/>
              <a:t> Exxon Corp.</a:t>
            </a:r>
            <a:endParaRPr lang="ru-RU" dirty="0" smtClean="0"/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1956 г.</a:t>
            </a:r>
            <a:r>
              <a:rPr lang="ru-RU" dirty="0" smtClean="0"/>
              <a:t> – Разработка планов-графиков крупных комплексов работ по модернизации заводов фирмы «Дюпон» с использованием ЭВМ</a:t>
            </a:r>
            <a:r>
              <a:rPr lang="en-US" dirty="0" smtClean="0"/>
              <a:t> UNIVAC</a:t>
            </a:r>
            <a:r>
              <a:rPr lang="ru-RU" dirty="0" smtClean="0"/>
              <a:t> (метод критического пути);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/>
              <a:t>1957 г.</a:t>
            </a:r>
            <a:r>
              <a:rPr lang="ru-RU" dirty="0" smtClean="0"/>
              <a:t> – Реализован проект разработки ракетной системы «</a:t>
            </a:r>
            <a:r>
              <a:rPr lang="ru-RU" dirty="0" err="1" smtClean="0"/>
              <a:t>Поларис</a:t>
            </a:r>
            <a:r>
              <a:rPr lang="ru-RU" dirty="0" smtClean="0"/>
              <a:t>», объединяющего около 3800 основных подрядчиков и состоящего из 60 тыс. операций (метод </a:t>
            </a:r>
            <a:r>
              <a:rPr lang="en-US" dirty="0" smtClean="0"/>
              <a:t>PERT</a:t>
            </a:r>
            <a:r>
              <a:rPr lang="ru-RU" dirty="0" smtClean="0"/>
              <a:t>). Проект был завершен на 2 года раньше срока;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 </a:t>
            </a:r>
            <a:r>
              <a:rPr lang="ru-RU" b="1" dirty="0" smtClean="0"/>
              <a:t>1967 – 1976 г.</a:t>
            </a:r>
            <a:r>
              <a:rPr lang="ru-RU" dirty="0" smtClean="0"/>
              <a:t> – проект сооружения гидроэлектростанции на реке Черчилль в Ньюфаундленде (полуостров Лабрадор). Стоимость проекта </a:t>
            </a:r>
            <a:r>
              <a:rPr lang="en-US" dirty="0" smtClean="0"/>
              <a:t>$</a:t>
            </a:r>
            <a:r>
              <a:rPr lang="ru-RU" dirty="0" smtClean="0"/>
              <a:t>950 млн.</a:t>
            </a:r>
            <a:r>
              <a:rPr lang="en-US" dirty="0" smtClean="0"/>
              <a:t>,</a:t>
            </a:r>
            <a:r>
              <a:rPr lang="ru-RU" dirty="0" smtClean="0"/>
              <a:t> более 100 строительных контрактов. Проект был завершен на 18 мес. раньше срока при соблюдении бюджета.</a:t>
            </a:r>
            <a:endParaRPr lang="ru-RU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5786438" y="1608138"/>
            <a:ext cx="3143250" cy="4525962"/>
          </a:xfrm>
          <a:prstGeom prst="rect">
            <a:avLst/>
          </a:prstGeom>
        </p:spPr>
        <p:txBody>
          <a:bodyPr>
            <a:normAutofit fontScale="47500" lnSpcReduction="20000"/>
          </a:bodyPr>
          <a:lstStyle/>
          <a:p>
            <a:pPr marL="342900" indent="-34290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400" b="1" dirty="0">
                <a:latin typeface="+mn-lt"/>
              </a:rPr>
              <a:t>В </a:t>
            </a:r>
            <a:r>
              <a:rPr lang="ru-RU" sz="3400" b="1" dirty="0" smtClean="0">
                <a:latin typeface="+mn-lt"/>
              </a:rPr>
              <a:t>СССР,  России и КАЗАХСТАНА</a:t>
            </a:r>
            <a:endParaRPr lang="ru-RU" sz="3400" b="1" dirty="0">
              <a:latin typeface="+mn-lt"/>
            </a:endParaRPr>
          </a:p>
          <a:p>
            <a:pPr marL="342900" indent="-34290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3400" b="1" dirty="0">
              <a:latin typeface="+mn-lt"/>
            </a:endParaRP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400" b="1" dirty="0">
                <a:latin typeface="+mn-lt"/>
              </a:rPr>
              <a:t>1931 г.</a:t>
            </a:r>
            <a:r>
              <a:rPr lang="ru-RU" sz="3400" dirty="0">
                <a:latin typeface="+mn-lt"/>
              </a:rPr>
              <a:t> – в Москве, Кузбассе и Ленинграде поточным методом успешно возведены кварталы серийных жилых домов;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400" b="1" dirty="0">
                <a:latin typeface="+mn-lt"/>
              </a:rPr>
              <a:t>1963-1967 гг</a:t>
            </a:r>
            <a:r>
              <a:rPr lang="ru-RU" sz="3400" dirty="0">
                <a:latin typeface="+mn-lt"/>
              </a:rPr>
              <a:t>. – начало применения методов сетевого планирования в строительстве;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400" b="1" dirty="0">
                <a:latin typeface="+mn-lt"/>
              </a:rPr>
              <a:t>1975 г.</a:t>
            </a:r>
            <a:r>
              <a:rPr lang="ru-RU" sz="3400" dirty="0">
                <a:latin typeface="+mn-lt"/>
              </a:rPr>
              <a:t> – количество строек, применявших методы сетевого планирования и управления, составило 17-18% их общего числа;  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400" b="1" dirty="0">
                <a:latin typeface="+mn-lt"/>
              </a:rPr>
              <a:t>1995 г</a:t>
            </a:r>
            <a:r>
              <a:rPr lang="ru-RU" sz="3400" dirty="0">
                <a:latin typeface="+mn-lt"/>
              </a:rPr>
              <a:t>. – образование российской ассоциации управления проектами (СОВНЕТ</a:t>
            </a:r>
            <a:r>
              <a:rPr lang="ru-RU" sz="3400" dirty="0" smtClean="0">
                <a:latin typeface="+mn-lt"/>
              </a:rPr>
              <a:t>)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400" b="1" dirty="0" smtClean="0">
                <a:latin typeface="+mj-lt"/>
              </a:rPr>
              <a:t>2003г. – </a:t>
            </a:r>
            <a:r>
              <a:rPr lang="ru-RU" sz="3400" dirty="0" smtClean="0">
                <a:latin typeface="+mj-lt"/>
              </a:rPr>
              <a:t>в РК создана ассоциация «Союз проектных менеджеров» (СПМ</a:t>
            </a:r>
            <a:r>
              <a:rPr lang="ru-RU" sz="3400" dirty="0" smtClean="0">
                <a:latin typeface="+mj-lt"/>
              </a:rPr>
              <a:t>)</a:t>
            </a:r>
            <a:endParaRPr lang="ru-RU" sz="3400" dirty="0" smtClean="0">
              <a:latin typeface="+mj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Этапы развития проектного менеджмента</a:t>
            </a:r>
            <a:endParaRPr lang="ru-RU" dirty="0"/>
          </a:p>
        </p:txBody>
      </p:sp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186238" cy="4525963"/>
          </a:xfrm>
        </p:spPr>
        <p:txBody>
          <a:bodyPr rtlCol="0">
            <a:normAutofit fontScale="77500" lnSpcReduction="20000"/>
          </a:bodyPr>
          <a:lstStyle/>
          <a:p>
            <a:pPr algn="ctr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/>
              <a:t>За рубежом</a:t>
            </a:r>
          </a:p>
          <a:p>
            <a:pPr algn="ctr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ru-RU" b="1" dirty="0"/>
          </a:p>
          <a:p>
            <a:pPr algn="just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 smtClean="0"/>
              <a:t>I</a:t>
            </a:r>
            <a:r>
              <a:rPr lang="ru-RU" b="1" dirty="0" smtClean="0"/>
              <a:t> этап – 1930-1960 гг. – Зарождение управления проектами</a:t>
            </a:r>
          </a:p>
          <a:p>
            <a:pPr algn="just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 smtClean="0"/>
              <a:t>II</a:t>
            </a:r>
            <a:r>
              <a:rPr lang="ru-RU" b="1" dirty="0" smtClean="0"/>
              <a:t> этап – 1960-1970 гг. – Развитие методов сетевого планирования</a:t>
            </a:r>
          </a:p>
          <a:p>
            <a:pPr algn="just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 smtClean="0"/>
              <a:t>III</a:t>
            </a:r>
            <a:r>
              <a:rPr lang="ru-RU" b="1" dirty="0" smtClean="0"/>
              <a:t> этап – 1970-1980 гг. – Развитие системного подхода к управлению проектами</a:t>
            </a:r>
          </a:p>
          <a:p>
            <a:pPr algn="just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 smtClean="0"/>
              <a:t>IV</a:t>
            </a:r>
            <a:r>
              <a:rPr lang="ru-RU" b="1" dirty="0" smtClean="0"/>
              <a:t> этап – 1980-1990 гг. – Становление проектного менеджмента как сферы профессиональной деятельности</a:t>
            </a: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4857750" y="1608138"/>
            <a:ext cx="4071938" cy="4525962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342900" indent="-34290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200" b="1" dirty="0">
                <a:latin typeface="+mn-lt"/>
              </a:rPr>
              <a:t>В России</a:t>
            </a:r>
          </a:p>
          <a:p>
            <a:pPr marL="342900" indent="-34290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3200" b="1" dirty="0">
              <a:latin typeface="+mn-lt"/>
            </a:endParaRPr>
          </a:p>
          <a:p>
            <a:pPr algn="just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atin typeface="+mn-lt"/>
              </a:rPr>
              <a:t>I </a:t>
            </a:r>
            <a:r>
              <a:rPr lang="ru-RU" sz="3200" b="1" dirty="0">
                <a:latin typeface="+mn-lt"/>
              </a:rPr>
              <a:t>этап – 1930-1960 гг. – Зарождение управления проектами</a:t>
            </a:r>
          </a:p>
          <a:p>
            <a:pPr algn="just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atin typeface="+mn-lt"/>
              </a:rPr>
              <a:t>II</a:t>
            </a:r>
            <a:r>
              <a:rPr lang="ru-RU" sz="3200" b="1" dirty="0">
                <a:latin typeface="+mn-lt"/>
              </a:rPr>
              <a:t> этап – 1960-1980 гг. – Развитие и внедрение методов сетевого планирования</a:t>
            </a:r>
          </a:p>
          <a:p>
            <a:pPr algn="just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atin typeface="+mn-lt"/>
              </a:rPr>
              <a:t>III</a:t>
            </a:r>
            <a:r>
              <a:rPr lang="ru-RU" sz="3200" b="1" dirty="0">
                <a:latin typeface="+mn-lt"/>
              </a:rPr>
              <a:t> этап – 1970-1980 гг. – Разработка и внедрение АСУ</a:t>
            </a:r>
          </a:p>
          <a:p>
            <a:pPr algn="just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atin typeface="+mn-lt"/>
              </a:rPr>
              <a:t>IV</a:t>
            </a:r>
            <a:r>
              <a:rPr lang="ru-RU" sz="3200" b="1" dirty="0">
                <a:latin typeface="+mn-lt"/>
              </a:rPr>
              <a:t> этап – 1980-1990 гг. – Создание интегрированных АСУ</a:t>
            </a:r>
          </a:p>
          <a:p>
            <a:pPr algn="just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atin typeface="+mn-lt"/>
              </a:rPr>
              <a:t>V </a:t>
            </a:r>
            <a:r>
              <a:rPr lang="ru-RU" sz="3200" b="1" dirty="0">
                <a:latin typeface="+mn-lt"/>
              </a:rPr>
              <a:t>этап – 1990-2000 гг. – Системное представление об управлении проектами</a:t>
            </a:r>
            <a:endParaRPr lang="ru-RU" sz="3200" dirty="0">
              <a:latin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Методы управления проектами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CPM </a:t>
            </a:r>
            <a:r>
              <a:rPr lang="en-US" i="1" dirty="0"/>
              <a:t>(Critical Path Method) </a:t>
            </a:r>
            <a:r>
              <a:rPr lang="ru-RU" dirty="0"/>
              <a:t>в</a:t>
            </a:r>
            <a:r>
              <a:rPr lang="en-GB" dirty="0"/>
              <a:t> 1957 </a:t>
            </a:r>
            <a:r>
              <a:rPr lang="ru-RU" dirty="0"/>
              <a:t>году</a:t>
            </a:r>
            <a:r>
              <a:rPr lang="en-US" dirty="0"/>
              <a:t>;</a:t>
            </a:r>
            <a:endParaRPr lang="ru-RU" dirty="0"/>
          </a:p>
          <a:p>
            <a:pPr lvl="0"/>
            <a:r>
              <a:rPr lang="en-US" dirty="0"/>
              <a:t>PERT </a:t>
            </a:r>
            <a:r>
              <a:rPr lang="en-US" i="1" dirty="0"/>
              <a:t>(Program Evaluation and Review </a:t>
            </a:r>
            <a:r>
              <a:rPr lang="en-US" i="1" dirty="0" err="1"/>
              <a:t>Techniąne</a:t>
            </a:r>
            <a:r>
              <a:rPr lang="en-US" i="1" dirty="0"/>
              <a:t>) </a:t>
            </a:r>
            <a:r>
              <a:rPr lang="ru-RU" dirty="0"/>
              <a:t>в</a:t>
            </a:r>
            <a:r>
              <a:rPr lang="en-GB" dirty="0"/>
              <a:t> 1958 </a:t>
            </a:r>
            <a:r>
              <a:rPr lang="ru-RU" dirty="0"/>
              <a:t>году</a:t>
            </a:r>
            <a:r>
              <a:rPr lang="en-US" dirty="0"/>
              <a:t>;</a:t>
            </a:r>
            <a:endParaRPr lang="ru-RU" dirty="0"/>
          </a:p>
          <a:p>
            <a:pPr lvl="0"/>
            <a:r>
              <a:rPr lang="en-US" dirty="0"/>
              <a:t>MPM </a:t>
            </a:r>
            <a:r>
              <a:rPr lang="en-US" i="1" dirty="0"/>
              <a:t>(Metra Potential Method) </a:t>
            </a:r>
            <a:r>
              <a:rPr lang="ru-RU" dirty="0"/>
              <a:t>в</a:t>
            </a:r>
            <a:r>
              <a:rPr lang="en-GB" dirty="0"/>
              <a:t> 1958 </a:t>
            </a:r>
            <a:r>
              <a:rPr lang="ru-RU" dirty="0"/>
              <a:t>году</a:t>
            </a:r>
            <a:r>
              <a:rPr lang="en-US" dirty="0"/>
              <a:t>;</a:t>
            </a:r>
            <a:endParaRPr lang="ru-RU" dirty="0"/>
          </a:p>
          <a:p>
            <a:pPr lvl="0"/>
            <a:r>
              <a:rPr lang="en-US" dirty="0"/>
              <a:t>GAN </a:t>
            </a:r>
            <a:r>
              <a:rPr lang="en-US" i="1" dirty="0"/>
              <a:t>(Generalized Activity Network) </a:t>
            </a:r>
            <a:r>
              <a:rPr lang="en-US" dirty="0"/>
              <a:t> </a:t>
            </a:r>
            <a:r>
              <a:rPr lang="ru-RU" dirty="0"/>
              <a:t>в</a:t>
            </a:r>
            <a:r>
              <a:rPr lang="en-GB" dirty="0"/>
              <a:t> 1962 </a:t>
            </a:r>
            <a:r>
              <a:rPr lang="ru-RU" dirty="0"/>
              <a:t>году</a:t>
            </a:r>
            <a:r>
              <a:rPr lang="en-US" dirty="0"/>
              <a:t>;</a:t>
            </a:r>
            <a:endParaRPr lang="ru-RU" dirty="0"/>
          </a:p>
          <a:p>
            <a:pPr lvl="0"/>
            <a:r>
              <a:rPr lang="en-US" dirty="0"/>
              <a:t>PDM </a:t>
            </a:r>
            <a:r>
              <a:rPr lang="en-US" i="1" dirty="0"/>
              <a:t>(Precedence Diagramming Method) </a:t>
            </a:r>
            <a:r>
              <a:rPr lang="en-US" dirty="0"/>
              <a:t> </a:t>
            </a:r>
            <a:r>
              <a:rPr lang="ru-RU" dirty="0"/>
              <a:t>в</a:t>
            </a:r>
            <a:r>
              <a:rPr lang="en-GB" dirty="0"/>
              <a:t> 1964 </a:t>
            </a:r>
            <a:r>
              <a:rPr lang="ru-RU" dirty="0"/>
              <a:t>году</a:t>
            </a:r>
            <a:r>
              <a:rPr lang="en-US" dirty="0"/>
              <a:t>;</a:t>
            </a:r>
            <a:endParaRPr lang="ru-RU" dirty="0"/>
          </a:p>
          <a:p>
            <a:pPr lvl="0"/>
            <a:r>
              <a:rPr lang="en-US" dirty="0"/>
              <a:t>GERT </a:t>
            </a:r>
            <a:r>
              <a:rPr lang="en-US" i="1" dirty="0"/>
              <a:t>(Graphical Evaluation and Review </a:t>
            </a:r>
            <a:r>
              <a:rPr lang="en-US" i="1" dirty="0" err="1"/>
              <a:t>Techniąue</a:t>
            </a:r>
            <a:r>
              <a:rPr lang="en-US" i="1" dirty="0"/>
              <a:t>)</a:t>
            </a:r>
            <a:r>
              <a:rPr lang="en-US" dirty="0"/>
              <a:t> </a:t>
            </a:r>
            <a:r>
              <a:rPr lang="ru-RU" dirty="0"/>
              <a:t>в</a:t>
            </a:r>
            <a:r>
              <a:rPr lang="en-GB" dirty="0"/>
              <a:t> 1966 </a:t>
            </a:r>
            <a:r>
              <a:rPr lang="ru-RU" dirty="0"/>
              <a:t>году </a:t>
            </a:r>
            <a:r>
              <a:rPr lang="en-US" dirty="0"/>
              <a:t> </a:t>
            </a:r>
            <a:endParaRPr lang="ru-RU" dirty="0"/>
          </a:p>
          <a:p>
            <a:r>
              <a:rPr lang="en-US" dirty="0"/>
              <a:t> 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55278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Этапы развития проектного </a:t>
            </a:r>
            <a:r>
              <a:rPr lang="ru-RU" dirty="0" smtClean="0"/>
              <a:t>менеджмента в Казахстане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smtClean="0"/>
              <a:t>2003 год  создается Ассоциация «Союз проектных менеджеров РК» (СПМ РК)</a:t>
            </a:r>
          </a:p>
          <a:p>
            <a:r>
              <a:rPr lang="ru-RU" sz="2400" dirty="0" smtClean="0"/>
              <a:t>2008 год началась </a:t>
            </a:r>
            <a:r>
              <a:rPr lang="ru-RU" sz="2400" dirty="0" smtClean="0"/>
              <a:t>подготовка </a:t>
            </a:r>
            <a:r>
              <a:rPr lang="ru-RU" sz="2400" dirty="0" smtClean="0"/>
              <a:t>магистрантов и докторантов по специальности «Управление проектами»</a:t>
            </a:r>
          </a:p>
          <a:p>
            <a:r>
              <a:rPr lang="ru-RU" sz="2400" dirty="0" smtClean="0"/>
              <a:t>2010 году СПМ РК разработана Концепция развития проектного менеджмента до 2020 года</a:t>
            </a:r>
          </a:p>
          <a:p>
            <a:r>
              <a:rPr lang="ru-RU" sz="2400" dirty="0" smtClean="0"/>
              <a:t>2010 – 2050 годы программа ФИИР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223133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Определения проекта</a:t>
            </a:r>
          </a:p>
        </p:txBody>
      </p:sp>
      <p:sp>
        <p:nvSpPr>
          <p:cNvPr id="21506" name="Содержимое 2"/>
          <p:cNvSpPr>
            <a:spLocks noGrp="1"/>
          </p:cNvSpPr>
          <p:nvPr>
            <p:ph idx="1"/>
          </p:nvPr>
        </p:nvSpPr>
        <p:spPr>
          <a:xfrm>
            <a:off x="142875" y="1600200"/>
            <a:ext cx="8858250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b="1" dirty="0" smtClean="0"/>
              <a:t>Проект</a:t>
            </a:r>
            <a:r>
              <a:rPr lang="ru-RU" dirty="0" smtClean="0"/>
              <a:t> (лат. </a:t>
            </a:r>
            <a:r>
              <a:rPr lang="en-US" b="1" i="1" dirty="0" smtClean="0"/>
              <a:t>p</a:t>
            </a:r>
            <a:r>
              <a:rPr lang="ru-RU" b="1" i="1" dirty="0" err="1" smtClean="0"/>
              <a:t>rojectus</a:t>
            </a:r>
            <a:r>
              <a:rPr lang="ru-RU" b="1" i="1" dirty="0" smtClean="0"/>
              <a:t> -</a:t>
            </a:r>
            <a:r>
              <a:rPr lang="ru-RU" dirty="0" smtClean="0"/>
              <a:t> “</a:t>
            </a:r>
            <a:r>
              <a:rPr lang="ru-RU" i="1" dirty="0" smtClean="0"/>
              <a:t>брошенный вперед</a:t>
            </a:r>
            <a:r>
              <a:rPr lang="ru-RU" dirty="0" smtClean="0"/>
              <a:t>”) – это временное предприятие, предназначенное для создания уникальных продуктов, услуг или результатов.  </a:t>
            </a:r>
          </a:p>
          <a:p>
            <a:pPr algn="r">
              <a:buFont typeface="Wingdings" pitchFamily="2" charset="2"/>
              <a:buNone/>
            </a:pPr>
            <a:endParaRPr lang="ru-RU" sz="2800" i="1" dirty="0" smtClean="0"/>
          </a:p>
          <a:p>
            <a:pPr algn="r">
              <a:buFont typeface="Wingdings" pitchFamily="2" charset="2"/>
              <a:buNone/>
            </a:pPr>
            <a:r>
              <a:rPr lang="ru-RU" sz="2800" i="1" dirty="0" smtClean="0"/>
              <a:t>«Руководство к своду знаний </a:t>
            </a:r>
          </a:p>
          <a:p>
            <a:pPr algn="r">
              <a:buFont typeface="Wingdings" pitchFamily="2" charset="2"/>
              <a:buNone/>
            </a:pPr>
            <a:r>
              <a:rPr lang="ru-RU" sz="2800" i="1" dirty="0" smtClean="0"/>
              <a:t>по управления проектами (</a:t>
            </a:r>
            <a:r>
              <a:rPr lang="en-US" sz="2800" i="1" dirty="0" smtClean="0"/>
              <a:t>PMBOK</a:t>
            </a:r>
            <a:r>
              <a:rPr lang="ru-RU" sz="2800" i="1" dirty="0" smtClean="0"/>
              <a:t>)»</a:t>
            </a:r>
            <a:endParaRPr lang="ru-RU" dirty="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Международные стандарты управления проектами</a:t>
            </a:r>
            <a:endParaRPr lang="ru-RU" dirty="0"/>
          </a:p>
        </p:txBody>
      </p:sp>
      <p:sp>
        <p:nvSpPr>
          <p:cNvPr id="2662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ISO 21500:2012, Guidance on project management</a:t>
            </a:r>
          </a:p>
          <a:p>
            <a:r>
              <a:rPr lang="en-US" dirty="0" smtClean="0"/>
              <a:t>ISO 10006:2003, Quality management systems — Guidelines for quality management in projects</a:t>
            </a:r>
            <a:endParaRPr lang="ru-RU" dirty="0" smtClean="0"/>
          </a:p>
          <a:p>
            <a:r>
              <a:rPr lang="en-US" dirty="0" smtClean="0"/>
              <a:t>P2M – </a:t>
            </a:r>
            <a:r>
              <a:rPr lang="kk-KZ" dirty="0" smtClean="0"/>
              <a:t>Японский национальный стандарт</a:t>
            </a:r>
            <a:endParaRPr lang="en-US" dirty="0" smtClean="0"/>
          </a:p>
          <a:p>
            <a:pPr>
              <a:buFont typeface="Arial" charset="0"/>
              <a:buNone/>
            </a:pPr>
            <a:endParaRPr lang="ru-RU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Российские стандарты управления проектами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ГОСТ Р 54869—2011 «Проектный менеджмент. Требования к управлению проектом» (Россия)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ГОСТ Р 54870—2011 «Проектный менеджмент. Требования к управлению портфелем проектов» (Россия)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ГОСТ Р 54871—2011 «Проектный менеджмент. Требования к управлению программой» (Россия)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Казахстанский стандарт управления проектами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 smtClean="0"/>
              <a:t>СТ РК </a:t>
            </a:r>
            <a:r>
              <a:rPr lang="en-US" dirty="0" smtClean="0"/>
              <a:t>ISO 21500-2014</a:t>
            </a:r>
          </a:p>
          <a:p>
            <a:pPr marL="0" indent="0">
              <a:buNone/>
            </a:pPr>
            <a:r>
              <a:rPr lang="en-US" dirty="0" smtClean="0"/>
              <a:t>    </a:t>
            </a:r>
            <a:r>
              <a:rPr lang="ru-RU" sz="1800" dirty="0" smtClean="0"/>
              <a:t>Национальный стандарт Республики Казахстан, который определяет специфику проектного менеджмента следующим образом:</a:t>
            </a:r>
          </a:p>
          <a:p>
            <a:pPr marL="0" indent="0">
              <a:buNone/>
            </a:pPr>
            <a:r>
              <a:rPr lang="ru-RU" sz="1800" dirty="0" smtClean="0"/>
              <a:t>Проект состоит из уникального набора процессов, состоящих из скоординированных и контролируемых операций с датами начала и завершения, выполняемых для достижения целей проекта.</a:t>
            </a:r>
          </a:p>
          <a:p>
            <a:pPr marL="0" indent="0">
              <a:buNone/>
            </a:pPr>
            <a:r>
              <a:rPr lang="ru-RU" sz="1800" dirty="0"/>
              <a:t> </a:t>
            </a:r>
            <a:r>
              <a:rPr lang="ru-RU" sz="1800" dirty="0" smtClean="0"/>
              <a:t>     Достижение целей проекта требует получения результатов, удовлетворяющих специфическим требованиям.</a:t>
            </a:r>
            <a:endParaRPr lang="en-US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97538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Примеры проекта</a:t>
            </a:r>
          </a:p>
        </p:txBody>
      </p:sp>
      <p:sp>
        <p:nvSpPr>
          <p:cNvPr id="2867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mtClean="0"/>
              <a:t>разработка нового продукта или услуги;</a:t>
            </a:r>
          </a:p>
          <a:p>
            <a:pPr>
              <a:lnSpc>
                <a:spcPct val="90000"/>
              </a:lnSpc>
            </a:pPr>
            <a:r>
              <a:rPr lang="ru-RU" smtClean="0"/>
              <a:t>осуществление изменений в структуре, организации;</a:t>
            </a:r>
          </a:p>
          <a:p>
            <a:pPr>
              <a:lnSpc>
                <a:spcPct val="90000"/>
              </a:lnSpc>
            </a:pPr>
            <a:r>
              <a:rPr lang="ru-RU" smtClean="0"/>
              <a:t>разработка или приобретение новой или усовершенствование информационной системы;</a:t>
            </a:r>
          </a:p>
          <a:p>
            <a:pPr>
              <a:lnSpc>
                <a:spcPct val="90000"/>
              </a:lnSpc>
            </a:pPr>
            <a:r>
              <a:rPr lang="ru-RU" smtClean="0"/>
              <a:t>строительство здания или сооружения; </a:t>
            </a:r>
          </a:p>
          <a:p>
            <a:pPr>
              <a:lnSpc>
                <a:spcPct val="90000"/>
              </a:lnSpc>
            </a:pPr>
            <a:r>
              <a:rPr lang="ru-RU" smtClean="0"/>
              <a:t>внедрение новой процедуры или нового процесса на предприятии.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1012</TotalTime>
  <Words>737</Words>
  <Application>Microsoft Office PowerPoint</Application>
  <PresentationFormat>Экран (4:3)</PresentationFormat>
  <Paragraphs>90</Paragraphs>
  <Slides>19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Calibri</vt:lpstr>
      <vt:lpstr>Times New Roman</vt:lpstr>
      <vt:lpstr>Wingdings</vt:lpstr>
      <vt:lpstr>Тема Office</vt:lpstr>
      <vt:lpstr>Исторические аспекты проектного дела</vt:lpstr>
      <vt:lpstr>План лекции</vt:lpstr>
      <vt:lpstr>ПРОЕКТЫ АНТИЧНОСТИ</vt:lpstr>
      <vt:lpstr>Пирамида Хеопса в Египте </vt:lpstr>
      <vt:lpstr>Храм Артемиды Эфесской</vt:lpstr>
      <vt:lpstr>Висячие сады Семирамиды Вавилон</vt:lpstr>
      <vt:lpstr>Тадж махал  в Индии</vt:lpstr>
      <vt:lpstr>Мавзолей Ясави в Туркестане</vt:lpstr>
      <vt:lpstr>Оперный театр в Сиднее (Австралия)</vt:lpstr>
      <vt:lpstr>«Хан Шатыр» в Астане </vt:lpstr>
      <vt:lpstr>История развития проектного менеджмента</vt:lpstr>
      <vt:lpstr>Этапы развития проектного менеджмента</vt:lpstr>
      <vt:lpstr>Методы управления проектами</vt:lpstr>
      <vt:lpstr>Этапы развития проектного менеджмента в Казахстане</vt:lpstr>
      <vt:lpstr>Определения проекта</vt:lpstr>
      <vt:lpstr>Международные стандарты управления проектами</vt:lpstr>
      <vt:lpstr>Российские стандарты управления проектами</vt:lpstr>
      <vt:lpstr>Казахстанский стандарт управления проектами</vt:lpstr>
      <vt:lpstr>Примеры проекта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Проектный практикум</dc:title>
  <dc:creator>K</dc:creator>
  <cp:lastModifiedBy>User</cp:lastModifiedBy>
  <cp:revision>37</cp:revision>
  <dcterms:created xsi:type="dcterms:W3CDTF">2013-10-21T14:29:28Z</dcterms:created>
  <dcterms:modified xsi:type="dcterms:W3CDTF">2023-10-26T15:35:55Z</dcterms:modified>
</cp:coreProperties>
</file>